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4" r:id="rId21"/>
    <p:sldId id="283" r:id="rId2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B053"/>
    <a:srgbClr val="00B0EF"/>
    <a:srgbClr val="F19CA7"/>
    <a:srgbClr val="008CCF"/>
    <a:srgbClr val="78C2E5"/>
    <a:srgbClr val="00A0EA"/>
    <a:srgbClr val="F9C158"/>
    <a:srgbClr val="EB470C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46" autoAdjust="0"/>
    <p:restoredTop sz="94694"/>
  </p:normalViewPr>
  <p:slideViewPr>
    <p:cSldViewPr snapToGrid="0">
      <p:cViewPr>
        <p:scale>
          <a:sx n="75" d="100"/>
          <a:sy n="75" d="100"/>
        </p:scale>
        <p:origin x="-13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Knowing Ourselves,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Knowing Others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3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596178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Tigers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Korean folktales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are sometimes shown in a positive light and sometimes as foolish creatures. For example, in one story, a tiger helps a human become rich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human saves the tiger’s life.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625902" y="2168218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R" u="sng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4213406" y="2485561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5585451" y="2252572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en-US" altLang="ko-KR" u="sng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shown</a:t>
            </a:r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7" y="1684311"/>
            <a:ext cx="9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54065" y="164698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17785" y="1040983"/>
            <a:ext cx="889556" cy="250670"/>
            <a:chOff x="5508624" y="975874"/>
            <a:chExt cx="594000" cy="217090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0403" y="3072690"/>
            <a:ext cx="23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470720" y="3062681"/>
            <a:ext cx="51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62563" y="31066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665890" y="3082020"/>
            <a:ext cx="733332" cy="198713"/>
            <a:chOff x="2012804" y="6243835"/>
            <a:chExt cx="912118" cy="263497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609070" y="3071435"/>
            <a:ext cx="749683" cy="212363"/>
            <a:chOff x="2012804" y="6243835"/>
            <a:chExt cx="912118" cy="263497"/>
          </a:xfrm>
        </p:grpSpPr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999594" y="5753341"/>
            <a:ext cx="17303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후에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687770" y="1667039"/>
            <a:ext cx="41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6173128" y="2552103"/>
            <a:ext cx="408267" cy="212256"/>
            <a:chOff x="9960619" y="3011228"/>
            <a:chExt cx="408267" cy="212256"/>
          </a:xfrm>
        </p:grpSpPr>
        <p:cxnSp>
          <p:nvCxnSpPr>
            <p:cNvPr id="34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767387" y="4414956"/>
            <a:ext cx="82119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665861" y="4431428"/>
            <a:ext cx="272277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0403" y="5764185"/>
            <a:ext cx="13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60AF0F67-8FFF-BE63-C2E5-7A158B9E6D0C}"/>
              </a:ext>
            </a:extLst>
          </p:cNvPr>
          <p:cNvCxnSpPr>
            <a:cxnSpLocks/>
          </p:cNvCxnSpPr>
          <p:nvPr/>
        </p:nvCxnSpPr>
        <p:spPr>
          <a:xfrm>
            <a:off x="7738348" y="4414956"/>
            <a:ext cx="146221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06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69978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another story, a tiger hears a mother tell her crying baby, “Don’t cry. Here’s a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gotgam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.”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baby stops crying, the tiger mistakenly thinks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gotgam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very scary creature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runs away.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31006" y="5867489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226399" y="5709258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1898623" y="2404513"/>
            <a:ext cx="594000" cy="211590"/>
            <a:chOff x="3733973" y="2334937"/>
            <a:chExt cx="594000" cy="211590"/>
          </a:xfrm>
        </p:grpSpPr>
        <p:cxnSp>
          <p:nvCxnSpPr>
            <p:cNvPr id="10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24398" y="4433849"/>
            <a:ext cx="1980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039932" y="3059668"/>
            <a:ext cx="18483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234423" y="1659560"/>
            <a:ext cx="861577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27994" y="1688135"/>
            <a:ext cx="367941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hear(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지각동사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목적어＋동사원형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듣다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95623" y="448061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stop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멈추다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72352" y="3073553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530213" y="583435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(thinks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9" y="3081755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108" y="314388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06695E6A-6053-307B-FCFC-36E9FF104E77}"/>
              </a:ext>
            </a:extLst>
          </p:cNvPr>
          <p:cNvCxnSpPr>
            <a:cxnSpLocks/>
          </p:cNvCxnSpPr>
          <p:nvPr/>
        </p:nvCxnSpPr>
        <p:spPr>
          <a:xfrm>
            <a:off x="6200353" y="1662792"/>
            <a:ext cx="154689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955B6CBA-63F6-114D-3BEC-937EFCB5256E}"/>
              </a:ext>
            </a:extLst>
          </p:cNvPr>
          <p:cNvCxnSpPr>
            <a:cxnSpLocks/>
          </p:cNvCxnSpPr>
          <p:nvPr/>
        </p:nvCxnSpPr>
        <p:spPr>
          <a:xfrm>
            <a:off x="7830059" y="1662792"/>
            <a:ext cx="55979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3346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seems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people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the time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had conflicting feelings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tigers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They had respect for tigers’ power and courage.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55961" y="165699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200503" y="1008171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011909" y="2405393"/>
            <a:ext cx="946444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9034" y="167979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2061" y="1642604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503285" y="167172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628311" y="1679798"/>
            <a:ext cx="1152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7787934" y="1692099"/>
            <a:ext cx="1728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60000" y="3051398"/>
            <a:ext cx="129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443201" y="301426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3367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63134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also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scared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tigers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being injured or even killed by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common in the past. They may have made tigers into foolish characters in order to be less scared of them.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4151334" y="2151102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(being)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4757781" y="2475203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85712" y="3050537"/>
            <a:ext cx="118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25745" y="3039522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40065" y="312124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875767" y="3068828"/>
            <a:ext cx="733332" cy="198713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738484" y="3048483"/>
            <a:ext cx="749683" cy="212363"/>
            <a:chOff x="2012804" y="6243835"/>
            <a:chExt cx="912118" cy="263497"/>
          </a:xfrm>
        </p:grpSpPr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267074" y="1637698"/>
            <a:ext cx="39091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scared of: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두려워하다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722200" y="1643572"/>
            <a:ext cx="22129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59435" y="225404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(because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절의 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11425" y="3021882"/>
            <a:ext cx="61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339457" y="3021882"/>
            <a:ext cx="217210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주어에 수 일치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808325" y="4451311"/>
            <a:ext cx="1557487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people at the time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210292" y="4433400"/>
            <a:ext cx="79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05954" y="4434977"/>
            <a:ext cx="26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151334" y="4433400"/>
            <a:ext cx="259620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may have p.p.: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했을지도 모른다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88791" y="5753010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873289" y="5813587"/>
            <a:ext cx="28604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 order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405364" y="5771798"/>
            <a:ext cx="15574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tigers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1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7762506" y="5741563"/>
            <a:ext cx="90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95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Tigers in Korea faced a decline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population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hunting during the Joseon period and nearly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went extinct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 the Japanese colonial era.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797021" y="1643446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27294" y="164344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536393" y="991104"/>
            <a:ext cx="1151278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822950" y="1643446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3966930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8874" y="1768221"/>
            <a:ext cx="22782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10800000">
            <a:off x="1074858" y="3657600"/>
            <a:ext cx="639820" cy="295988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1882587" y="1643698"/>
            <a:ext cx="2374089" cy="351150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218378" y="1629525"/>
            <a:ext cx="197024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due to: </a:t>
            </a:r>
          </a:p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065394" y="2132567"/>
            <a:ext cx="16817" cy="153500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015313" y="4374142"/>
            <a:ext cx="267394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go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0408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57859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disappearance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Korea, their use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symbol of the nation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faded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away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172247" y="1689018"/>
            <a:ext cx="30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15114" y="165906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297218" y="953027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486165" y="3058662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964004" y="3058662"/>
            <a:ext cx="27563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fade away: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희미해지다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5500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their symbolism was revived in modern times through their selection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mascot for both Olympics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hosted by Korea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Hodori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the mascot for the Seoul Summer Olympics in 1988.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15642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85290" y="441564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806836" y="3757880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643030" y="3014843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23715" y="1647446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93460" y="16972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과거형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8963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429123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was a Siberian tiger,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represents courage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PyeongChang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Winter Olympics in 2018 created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Soohorang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white tiger,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mascot. White tigers are considered sacred guardians.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597669" y="4415590"/>
            <a:ext cx="18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46035" y="4404575"/>
            <a:ext cx="205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17741" y="445195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3356662" y="4424921"/>
            <a:ext cx="1008055" cy="192018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995429" y="4404575"/>
            <a:ext cx="973633" cy="21236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386879" y="4407479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31623" y="1681407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95430" y="173666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65427" y="172445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92902" y="5758271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26706" y="580131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현재형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7623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Tigers are also mentioned in the K-pop song “Tiger is Coming.” One verse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 song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reinterpreted version of “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Sugungga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,”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is a traditional Korean song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56614" y="3042517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02628" y="304251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002628" y="2335809"/>
            <a:ext cx="1380243" cy="268728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5353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97471" y="4441267"/>
            <a:ext cx="16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09934" y="447534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17095" y="4359993"/>
            <a:ext cx="198648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2935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song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drew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worldwide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attention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its video was viewed millions of times online.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days, only a few wild tigers have been reported to be living in North Korea.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841732" y="1649996"/>
            <a:ext cx="39176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draw attention: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관심을 끌다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266" y="3024037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2094" y="30670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과거형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862245" y="4404601"/>
            <a:ext cx="17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965741" y="444764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266" y="5785166"/>
            <a:ext cx="14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316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94255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Timeless Symbol of Korea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Children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around the world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learned a bit more about Korean culture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writer Tae Keller published her book </a:t>
            </a:r>
            <a:r>
              <a:rPr lang="en-US" altLang="ko-Kore-KR" sz="3600" i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You Trap a Tiger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2020.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65509" y="3101453"/>
            <a:ext cx="13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09124" y="307979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187065" y="2458901"/>
            <a:ext cx="1048504" cy="25067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72482" y="4432303"/>
            <a:ext cx="187175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87247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 history, stories, and cultural meaning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still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among modern Korean people. Who can deny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 tiger is a symbol of Korea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p.68</a:t>
            </a: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3753" y="3068656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5887" y="308505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87284" y="1638679"/>
            <a:ext cx="10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919543" y="1651607"/>
            <a:ext cx="2754544" cy="661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89858" y="3065518"/>
            <a:ext cx="21916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자리하고 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921668" y="1658220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09762" y="445511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(deny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9">
            <a:extLst>
              <a:ext uri="{FF2B5EF4-FFF2-40B4-BE49-F238E27FC236}">
                <a16:creationId xmlns:a16="http://schemas.microsoft.com/office/drawing/2014/main" id="{345CAB63-349E-A2BC-6C4C-1723A0E50D13}"/>
              </a:ext>
            </a:extLst>
          </p:cNvPr>
          <p:cNvCxnSpPr>
            <a:cxnSpLocks/>
          </p:cNvCxnSpPr>
          <p:nvPr/>
        </p:nvCxnSpPr>
        <p:spPr>
          <a:xfrm>
            <a:off x="2323308" y="2192959"/>
            <a:ext cx="0" cy="34455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5">
            <a:extLst>
              <a:ext uri="{FF2B5EF4-FFF2-40B4-BE49-F238E27FC236}">
                <a16:creationId xmlns:a16="http://schemas.microsoft.com/office/drawing/2014/main" id="{4B69A9C0-234A-0DDA-74FF-65824257DE00}"/>
              </a:ext>
            </a:extLst>
          </p:cNvPr>
          <p:cNvCxnSpPr>
            <a:cxnSpLocks/>
          </p:cNvCxnSpPr>
          <p:nvPr/>
        </p:nvCxnSpPr>
        <p:spPr>
          <a:xfrm>
            <a:off x="2323308" y="2204922"/>
            <a:ext cx="531645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9">
            <a:extLst>
              <a:ext uri="{FF2B5EF4-FFF2-40B4-BE49-F238E27FC236}">
                <a16:creationId xmlns:a16="http://schemas.microsoft.com/office/drawing/2014/main" id="{EFEAC7C0-DB62-D746-A338-C1994CF6C6D4}"/>
              </a:ext>
            </a:extLst>
          </p:cNvPr>
          <p:cNvCxnSpPr>
            <a:cxnSpLocks/>
          </p:cNvCxnSpPr>
          <p:nvPr/>
        </p:nvCxnSpPr>
        <p:spPr>
          <a:xfrm>
            <a:off x="7639767" y="1732945"/>
            <a:ext cx="0" cy="466916"/>
          </a:xfrm>
          <a:prstGeom prst="line">
            <a:avLst/>
          </a:prstGeom>
          <a:ln w="25400" cap="sq">
            <a:solidFill>
              <a:srgbClr val="00B0EF"/>
            </a:solidFill>
            <a:miter lim="800000"/>
            <a:head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[R] 19">
            <a:extLst>
              <a:ext uri="{FF2B5EF4-FFF2-40B4-BE49-F238E27FC236}">
                <a16:creationId xmlns:a16="http://schemas.microsoft.com/office/drawing/2014/main" id="{5D9187AD-7C23-2FA4-2FF5-719AEFFFAA98}"/>
              </a:ext>
            </a:extLst>
          </p:cNvPr>
          <p:cNvCxnSpPr>
            <a:cxnSpLocks/>
          </p:cNvCxnSpPr>
          <p:nvPr/>
        </p:nvCxnSpPr>
        <p:spPr>
          <a:xfrm>
            <a:off x="5449017" y="1732945"/>
            <a:ext cx="0" cy="466916"/>
          </a:xfrm>
          <a:prstGeom prst="line">
            <a:avLst/>
          </a:prstGeom>
          <a:ln w="25400" cap="sq">
            <a:solidFill>
              <a:srgbClr val="00B0EF"/>
            </a:solidFill>
            <a:miter lim="800000"/>
            <a:head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[R] 19">
            <a:extLst>
              <a:ext uri="{FF2B5EF4-FFF2-40B4-BE49-F238E27FC236}">
                <a16:creationId xmlns:a16="http://schemas.microsoft.com/office/drawing/2014/main" id="{7ADFDD7D-932C-C846-0B3C-6DD765D73EC0}"/>
              </a:ext>
            </a:extLst>
          </p:cNvPr>
          <p:cNvCxnSpPr>
            <a:cxnSpLocks/>
          </p:cNvCxnSpPr>
          <p:nvPr/>
        </p:nvCxnSpPr>
        <p:spPr>
          <a:xfrm>
            <a:off x="3794860" y="1732945"/>
            <a:ext cx="0" cy="466916"/>
          </a:xfrm>
          <a:prstGeom prst="line">
            <a:avLst/>
          </a:prstGeom>
          <a:ln w="25400" cap="sq">
            <a:solidFill>
              <a:srgbClr val="00B0EF"/>
            </a:solidFill>
            <a:miter lim="800000"/>
            <a:head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8049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2021, the National Folk Museum of Korea published a book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collects all the stories about tigers in Korea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How about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for tigers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around you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now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999925" y="3033632"/>
            <a:ext cx="111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57925" y="303265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743303" y="2406148"/>
            <a:ext cx="918344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65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411" y="5804968"/>
            <a:ext cx="9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43808" y="572966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721223" y="5125155"/>
            <a:ext cx="905435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982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38866" y="44490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about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420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Its story starts with a girl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meets a tiger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Her grandmother knows the tiger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well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her grandmother gets sick, the girl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deal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the tiger.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p.65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525945" y="1701823"/>
            <a:ext cx="7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23171" y="164552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903888" y="1025755"/>
            <a:ext cx="815594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9301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181258" y="3034179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483769" y="3033673"/>
            <a:ext cx="17394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208153" y="4407446"/>
            <a:ext cx="28223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 a deal: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거래를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79569" y="4418952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80375" y="446878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get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해지다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8" y="540000"/>
            <a:ext cx="8569801" cy="54822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Keller’s inspiration 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her award-winning book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an old folktale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her </a:t>
            </a:r>
            <a:r>
              <a:rPr lang="en-US" altLang="ko-Kore-KR" sz="355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halmoni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(grandmother)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used to tell 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called “The Sun and the Moon,” and it is about a brother, a sister, and a tiger. </a:t>
            </a:r>
            <a:endParaRPr lang="en-US" altLang="ko-Kore-KR" sz="355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p.65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83076" y="1660685"/>
            <a:ext cx="29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27970" y="16606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326617" y="975008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015249" y="3043476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94356" y="299218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335037" y="2322649"/>
            <a:ext cx="1370950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437479" y="3547791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old folktale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4006340" y="3913526"/>
            <a:ext cx="28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64847" y="4385425"/>
            <a:ext cx="12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219061" y="443719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90639" y="43997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used 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하곤 했다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3660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Keller wanted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revive the public’s interest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writing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her own book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p.65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294403" y="1676405"/>
            <a:ext cx="32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52869" y="16166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538960" y="999547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79746" y="1709764"/>
            <a:ext cx="44173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(wanted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64328" y="301831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587068" y="217937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-</a:t>
            </a:r>
            <a:r>
              <a:rPr lang="en-US" altLang="ko-KR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0116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tiger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related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Korean culture? Long ago, tigers were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abundant in Korea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people often called the country the “Land of Tigers.”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351432" y="1654515"/>
            <a:ext cx="313496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related to: 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연관되다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025145" y="3035913"/>
            <a:ext cx="35831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271071" y="3079280"/>
            <a:ext cx="67425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that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주어＋동사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매우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해서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7579151" y="3049740"/>
            <a:ext cx="73529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2263559" y="4460678"/>
            <a:ext cx="922701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32192" y="4519760"/>
            <a:ext cx="6742505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call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목적어＋목적격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보어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라고 부르다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1AEBFABA-3843-CF6B-B67D-E7AF14BD2DDD}"/>
              </a:ext>
            </a:extLst>
          </p:cNvPr>
          <p:cNvCxnSpPr>
            <a:cxnSpLocks/>
          </p:cNvCxnSpPr>
          <p:nvPr/>
        </p:nvCxnSpPr>
        <p:spPr>
          <a:xfrm>
            <a:off x="3271071" y="4460678"/>
            <a:ext cx="1989086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F3487CF4-FFC8-B220-1F4F-7FDA2F7022EF}"/>
              </a:ext>
            </a:extLst>
          </p:cNvPr>
          <p:cNvCxnSpPr>
            <a:cxnSpLocks/>
          </p:cNvCxnSpPr>
          <p:nvPr/>
        </p:nvCxnSpPr>
        <p:spPr>
          <a:xfrm>
            <a:off x="5326114" y="4460678"/>
            <a:ext cx="3148583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11AC5E5E-C5A9-BC3F-1E35-F372CC1977D3}"/>
              </a:ext>
            </a:extLst>
          </p:cNvPr>
          <p:cNvCxnSpPr>
            <a:cxnSpLocks/>
          </p:cNvCxnSpPr>
          <p:nvPr/>
        </p:nvCxnSpPr>
        <p:spPr>
          <a:xfrm>
            <a:off x="4512505" y="3035913"/>
            <a:ext cx="158349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D41324DB-8588-AFB0-FA39-28F7CAC28275}"/>
              </a:ext>
            </a:extLst>
          </p:cNvPr>
          <p:cNvCxnSpPr>
            <a:cxnSpLocks/>
          </p:cNvCxnSpPr>
          <p:nvPr/>
        </p:nvCxnSpPr>
        <p:spPr>
          <a:xfrm>
            <a:off x="2263558" y="4384693"/>
            <a:ext cx="92270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766090C3-4DF4-DAD3-6ED0-041FEA9A116B}"/>
              </a:ext>
            </a:extLst>
          </p:cNvPr>
          <p:cNvCxnSpPr>
            <a:cxnSpLocks/>
          </p:cNvCxnSpPr>
          <p:nvPr/>
        </p:nvCxnSpPr>
        <p:spPr>
          <a:xfrm>
            <a:off x="8391327" y="3060426"/>
            <a:ext cx="117470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552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estimated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tigers lived in Korea for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least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100,000 years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first appearance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tiger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Korean culture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dates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back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rock art of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Bronze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179989" y="3060101"/>
            <a:ext cx="34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381235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73788" y="2366928"/>
            <a:ext cx="131047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196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241972" y="3043518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적어도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308204" y="4426241"/>
            <a:ext cx="2576417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date back to: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 거슬러 올라가다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522054" y="5799760"/>
            <a:ext cx="19180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청동기 시대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7624" y="168907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44827" y="1662935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79806" y="1616677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0402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depicts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hunting various animals,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including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Since then, tigers have appeared in many aspects of Korean culture,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legends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art and musical instruments.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60677" y="1667928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66051" y="16682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514703" y="1008170"/>
            <a:ext cx="1039368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772020" y="4417180"/>
            <a:ext cx="30242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from A to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부터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44306" y="1672096"/>
            <a:ext cx="2212607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rock art of the Bronze Age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1261134" y="1658762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59110" y="3092936"/>
            <a:ext cx="22126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포함하여</a:t>
            </a:r>
            <a:r>
              <a:rPr lang="en-US" altLang="ko-KR" sz="1600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027361" y="3043105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528805" y="309293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1018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of you may have heard Korean folktales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featuring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tigers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In fact, approximately forty percent of Korean folktales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animals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include a tiger.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p.66</a:t>
            </a: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30775" y="1661253"/>
            <a:ext cx="26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2198" y="30197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08917" y="4411748"/>
            <a:ext cx="26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63963" y="441174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773945" y="3703526"/>
            <a:ext cx="1370950" cy="25067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485131" y="2252845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출연시키다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68840" y="1669754"/>
            <a:ext cx="26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57763" y="1667717"/>
            <a:ext cx="3898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may have p.p.: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했을지도 모른다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2946502" y="1713118"/>
            <a:ext cx="4530063" cy="881904"/>
            <a:chOff x="1794769" y="4411452"/>
            <a:chExt cx="7270591" cy="881904"/>
          </a:xfrm>
        </p:grpSpPr>
        <p:cxnSp>
          <p:nvCxnSpPr>
            <p:cNvPr id="29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749979" y="4471399"/>
            <a:ext cx="142370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60000" y="5764367"/>
            <a:ext cx="1224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160148" y="5770100"/>
            <a:ext cx="142370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 일치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7040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</TotalTime>
  <Words>1103</Words>
  <Application>Microsoft Office PowerPoint</Application>
  <PresentationFormat>와이드스크린</PresentationFormat>
  <Paragraphs>139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7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서경화</cp:lastModifiedBy>
  <cp:revision>79</cp:revision>
  <dcterms:created xsi:type="dcterms:W3CDTF">2024-07-02T00:56:12Z</dcterms:created>
  <dcterms:modified xsi:type="dcterms:W3CDTF">2024-11-11T07:47:14Z</dcterms:modified>
</cp:coreProperties>
</file>